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65" r:id="rId5"/>
    <p:sldId id="258" r:id="rId6"/>
    <p:sldId id="259" r:id="rId7"/>
    <p:sldId id="260" r:id="rId8"/>
    <p:sldId id="261" r:id="rId9"/>
    <p:sldId id="262"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3722FFC-814B-4A93-AA2A-08FFC580B3EC}" type="datetimeFigureOut">
              <a:rPr lang="en-IN" smtClean="0"/>
              <a:t>02-12-2022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2590728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722FFC-814B-4A93-AA2A-08FFC580B3EC}" type="datetimeFigureOut">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292955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722FFC-814B-4A93-AA2A-08FFC580B3EC}" type="datetimeFigureOut">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2721458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722FFC-814B-4A93-AA2A-08FFC580B3EC}" type="datetimeFigureOut">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C1BF0-C3DD-4EFD-98F8-B7829A0D727F}"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4244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722FFC-814B-4A93-AA2A-08FFC580B3EC}" type="datetimeFigureOut">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959583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722FFC-814B-4A93-AA2A-08FFC580B3EC}" type="datetimeFigureOut">
              <a:rPr lang="en-IN" smtClean="0"/>
              <a:t>02-12-2022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3250891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722FFC-814B-4A93-AA2A-08FFC580B3EC}" type="datetimeFigureOut">
              <a:rPr lang="en-IN" smtClean="0"/>
              <a:t>02-12-2022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717427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22FFC-814B-4A93-AA2A-08FFC580B3EC}" type="datetimeFigureOut">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3784231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22FFC-814B-4A93-AA2A-08FFC580B3EC}" type="datetimeFigureOut">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3676997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722FFC-814B-4A93-AA2A-08FFC580B3EC}" type="datetimeFigureOut">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128901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722FFC-814B-4A93-AA2A-08FFC580B3EC}" type="datetimeFigureOut">
              <a:rPr lang="en-IN" smtClean="0"/>
              <a:t>02-12-2022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510527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722FFC-814B-4A93-AA2A-08FFC580B3EC}" type="datetimeFigureOut">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413166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722FFC-814B-4A93-AA2A-08FFC580B3EC}" type="datetimeFigureOut">
              <a:rPr lang="en-IN" smtClean="0"/>
              <a:t>02-12-2022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3786791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722FFC-814B-4A93-AA2A-08FFC580B3EC}" type="datetimeFigureOut">
              <a:rPr lang="en-IN" smtClean="0"/>
              <a:t>02-12-2022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3679617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722FFC-814B-4A93-AA2A-08FFC580B3EC}" type="datetimeFigureOut">
              <a:rPr lang="en-IN" smtClean="0"/>
              <a:t>02-12-2022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1555595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722FFC-814B-4A93-AA2A-08FFC580B3EC}" type="datetimeFigureOut">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1433495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722FFC-814B-4A93-AA2A-08FFC580B3EC}" type="datetimeFigureOut">
              <a:rPr lang="en-IN" smtClean="0"/>
              <a:t>02-12-2022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3C1BF0-C3DD-4EFD-98F8-B7829A0D727F}" type="slidenum">
              <a:rPr lang="en-IN" smtClean="0"/>
              <a:t>‹#›</a:t>
            </a:fld>
            <a:endParaRPr lang="en-IN"/>
          </a:p>
        </p:txBody>
      </p:sp>
    </p:spTree>
    <p:extLst>
      <p:ext uri="{BB962C8B-B14F-4D97-AF65-F5344CB8AC3E}">
        <p14:creationId xmlns:p14="http://schemas.microsoft.com/office/powerpoint/2010/main" val="4185979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3722FFC-814B-4A93-AA2A-08FFC580B3EC}" type="datetimeFigureOut">
              <a:rPr lang="en-IN" smtClean="0"/>
              <a:t>02-12-2022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C1BF0-C3DD-4EFD-98F8-B7829A0D727F}" type="slidenum">
              <a:rPr lang="en-IN" smtClean="0"/>
              <a:t>‹#›</a:t>
            </a:fld>
            <a:endParaRPr lang="en-IN"/>
          </a:p>
        </p:txBody>
      </p:sp>
    </p:spTree>
    <p:extLst>
      <p:ext uri="{BB962C8B-B14F-4D97-AF65-F5344CB8AC3E}">
        <p14:creationId xmlns:p14="http://schemas.microsoft.com/office/powerpoint/2010/main" val="123324952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9B3F-9B1B-42BF-791F-4EEB45F799DC}"/>
              </a:ext>
            </a:extLst>
          </p:cNvPr>
          <p:cNvSpPr>
            <a:spLocks noGrp="1"/>
          </p:cNvSpPr>
          <p:nvPr>
            <p:ph type="ctrTitle"/>
          </p:nvPr>
        </p:nvSpPr>
        <p:spPr/>
        <p:txBody>
          <a:bodyPr>
            <a:noAutofit/>
          </a:bodyPr>
          <a:lstStyle/>
          <a:p>
            <a:r>
              <a:rPr lang="en-IN" sz="3600" dirty="0">
                <a:latin typeface="Arial Black" panose="020B0A04020102020204" pitchFamily="34" charset="0"/>
              </a:rPr>
              <a:t>CS209/CS210 COMPUTER ARCHITECTURE PROJECT </a:t>
            </a:r>
            <a:br>
              <a:rPr lang="en-IN" sz="3600" dirty="0">
                <a:latin typeface="Arial Black" panose="020B0A04020102020204" pitchFamily="34" charset="0"/>
              </a:rPr>
            </a:br>
            <a:br>
              <a:rPr lang="en-IN" sz="3600" dirty="0">
                <a:latin typeface="Arial Black" panose="020B0A04020102020204" pitchFamily="34" charset="0"/>
              </a:rPr>
            </a:br>
            <a:r>
              <a:rPr lang="en-US" sz="3600" dirty="0">
                <a:latin typeface="Arial Black" panose="020B0A04020102020204" pitchFamily="34" charset="0"/>
              </a:rPr>
              <a:t>TOPIC: ARDUINO BASED HAND GESTURE CONTROL SYSTEM </a:t>
            </a:r>
            <a:endParaRPr lang="en-IN" sz="3600" dirty="0">
              <a:latin typeface="Arial Black" panose="020B0A04020102020204" pitchFamily="34" charset="0"/>
            </a:endParaRPr>
          </a:p>
        </p:txBody>
      </p:sp>
      <p:sp>
        <p:nvSpPr>
          <p:cNvPr id="4" name="TextBox 3">
            <a:extLst>
              <a:ext uri="{FF2B5EF4-FFF2-40B4-BE49-F238E27FC236}">
                <a16:creationId xmlns:a16="http://schemas.microsoft.com/office/drawing/2014/main" id="{E589EF39-3BF9-A2EE-0815-CC84EE5AC752}"/>
              </a:ext>
            </a:extLst>
          </p:cNvPr>
          <p:cNvSpPr txBox="1"/>
          <p:nvPr/>
        </p:nvSpPr>
        <p:spPr>
          <a:xfrm>
            <a:off x="7897906" y="5002305"/>
            <a:ext cx="4294094" cy="1200329"/>
          </a:xfrm>
          <a:prstGeom prst="rect">
            <a:avLst/>
          </a:prstGeom>
          <a:noFill/>
        </p:spPr>
        <p:txBody>
          <a:bodyPr wrap="square" rtlCol="0">
            <a:spAutoFit/>
          </a:bodyPr>
          <a:lstStyle/>
          <a:p>
            <a:r>
              <a:rPr lang="en-US" dirty="0"/>
              <a:t>Submitted By: </a:t>
            </a:r>
          </a:p>
          <a:p>
            <a:r>
              <a:rPr lang="en-US" dirty="0"/>
              <a:t>Name: Bhavika Choudhary </a:t>
            </a:r>
          </a:p>
          <a:p>
            <a:r>
              <a:rPr lang="en-US" dirty="0"/>
              <a:t>Roll No.: 2101AI10 </a:t>
            </a:r>
          </a:p>
          <a:p>
            <a:r>
              <a:rPr lang="en-US" dirty="0"/>
              <a:t>Submission Date: 02/12/2022</a:t>
            </a:r>
            <a:endParaRPr lang="en-IN" dirty="0"/>
          </a:p>
        </p:txBody>
      </p:sp>
    </p:spTree>
    <p:extLst>
      <p:ext uri="{BB962C8B-B14F-4D97-AF65-F5344CB8AC3E}">
        <p14:creationId xmlns:p14="http://schemas.microsoft.com/office/powerpoint/2010/main" val="319090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5D8A-F240-88D4-598E-1BE0A5D8597F}"/>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FE755F3E-7CF3-83F9-4E60-81BAA36BDC14}"/>
              </a:ext>
            </a:extLst>
          </p:cNvPr>
          <p:cNvSpPr>
            <a:spLocks noGrp="1"/>
          </p:cNvSpPr>
          <p:nvPr>
            <p:ph idx="1"/>
          </p:nvPr>
        </p:nvSpPr>
        <p:spPr/>
        <p:txBody>
          <a:bodyPr/>
          <a:lstStyle/>
          <a:p>
            <a:pPr marL="0" indent="0">
              <a:buNone/>
            </a:pPr>
            <a:r>
              <a:rPr lang="en-IN" sz="2800" dirty="0">
                <a:effectLst/>
                <a:ea typeface="Calibri" panose="020F0502020204030204" pitchFamily="34" charset="0"/>
                <a:cs typeface="Times New Roman" panose="02020603050405020304" pitchFamily="18" charset="0"/>
              </a:rPr>
              <a:t>With all this, I conclude my project of Arduino based Hand gesture control system which can be used to control your computer system remotely, hence reducing human physical effort</a:t>
            </a:r>
          </a:p>
          <a:p>
            <a:pPr marL="0" indent="0">
              <a:buNone/>
            </a:pPr>
            <a:endParaRPr lang="en-IN" sz="2800" dirty="0">
              <a:ea typeface="Calibri" panose="020F0502020204030204" pitchFamily="34" charset="0"/>
              <a:cs typeface="Times New Roman" panose="02020603050405020304" pitchFamily="18" charset="0"/>
            </a:endParaRPr>
          </a:p>
          <a:p>
            <a:pPr marL="0" indent="0" algn="ctr">
              <a:buNone/>
            </a:pPr>
            <a:r>
              <a:rPr lang="en-IN" sz="2800" dirty="0">
                <a:effectLst/>
                <a:ea typeface="Calibri" panose="020F0502020204030204" pitchFamily="34" charset="0"/>
                <a:cs typeface="Times New Roman" panose="02020603050405020304" pitchFamily="18" charset="0"/>
              </a:rPr>
              <a:t>Thank you</a:t>
            </a:r>
          </a:p>
          <a:p>
            <a:endParaRPr lang="en-IN" dirty="0"/>
          </a:p>
        </p:txBody>
      </p:sp>
    </p:spTree>
    <p:extLst>
      <p:ext uri="{BB962C8B-B14F-4D97-AF65-F5344CB8AC3E}">
        <p14:creationId xmlns:p14="http://schemas.microsoft.com/office/powerpoint/2010/main" val="159003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652D-7AC1-D412-DB64-3F4152862B71}"/>
              </a:ext>
            </a:extLst>
          </p:cNvPr>
          <p:cNvSpPr>
            <a:spLocks noGrp="1"/>
          </p:cNvSpPr>
          <p:nvPr>
            <p:ph type="title"/>
          </p:nvPr>
        </p:nvSpPr>
        <p:spPr>
          <a:xfrm>
            <a:off x="838200" y="383521"/>
            <a:ext cx="10515600" cy="1325563"/>
          </a:xfrm>
        </p:spPr>
        <p:txBody>
          <a:bodyPr/>
          <a:lstStyle/>
          <a:p>
            <a:r>
              <a:rPr lang="en-IN" dirty="0"/>
              <a:t>About Project</a:t>
            </a:r>
          </a:p>
        </p:txBody>
      </p:sp>
      <p:sp>
        <p:nvSpPr>
          <p:cNvPr id="3" name="Content Placeholder 2">
            <a:extLst>
              <a:ext uri="{FF2B5EF4-FFF2-40B4-BE49-F238E27FC236}">
                <a16:creationId xmlns:a16="http://schemas.microsoft.com/office/drawing/2014/main" id="{36EA0D80-20AB-D232-EC31-79F9A1F0C1F4}"/>
              </a:ext>
            </a:extLst>
          </p:cNvPr>
          <p:cNvSpPr>
            <a:spLocks noGrp="1"/>
          </p:cNvSpPr>
          <p:nvPr>
            <p:ph idx="1"/>
          </p:nvPr>
        </p:nvSpPr>
        <p:spPr>
          <a:xfrm>
            <a:off x="977154" y="1909482"/>
            <a:ext cx="10070258" cy="3881719"/>
          </a:xfrm>
        </p:spPr>
        <p:txBody>
          <a:bodyPr>
            <a:normAutofit/>
          </a:bodyPr>
          <a:lstStyle/>
          <a:p>
            <a:pPr marL="0" indent="0">
              <a:buNone/>
            </a:pPr>
            <a:r>
              <a:rPr lang="en-US" dirty="0"/>
              <a:t>The project is about an Arduino-based hand gesture control system which identifies various hand gestures and perform functions related to them. Gesture control is the ability to recognize and interpret movements of the human body in order to interact with and control a computer system without direct physical contact. With the world developing at a speed unimaginable to mankind, we need smart systems which require less effort to operate.</a:t>
            </a:r>
          </a:p>
          <a:p>
            <a:pPr marL="0" indent="0">
              <a:buNone/>
            </a:pPr>
            <a:r>
              <a:rPr lang="en-US" dirty="0"/>
              <a:t>This project, thus allows the users to remotely control and perform various functions on the computer system. </a:t>
            </a:r>
            <a:endParaRPr lang="en-IN" dirty="0"/>
          </a:p>
        </p:txBody>
      </p:sp>
    </p:spTree>
    <p:extLst>
      <p:ext uri="{BB962C8B-B14F-4D97-AF65-F5344CB8AC3E}">
        <p14:creationId xmlns:p14="http://schemas.microsoft.com/office/powerpoint/2010/main" val="1565480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7E5F-87F2-A622-776F-BF57E1030B0B}"/>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C66FCC3-720A-0946-C717-E434C3033BFA}"/>
              </a:ext>
            </a:extLst>
          </p:cNvPr>
          <p:cNvSpPr>
            <a:spLocks noGrp="1"/>
          </p:cNvSpPr>
          <p:nvPr>
            <p:ph idx="1"/>
          </p:nvPr>
        </p:nvSpPr>
        <p:spPr/>
        <p:txBody>
          <a:bodyPr/>
          <a:lstStyle/>
          <a:p>
            <a:pPr marL="0" indent="0">
              <a:lnSpc>
                <a:spcPct val="107000"/>
              </a:lnSpc>
              <a:spcAft>
                <a:spcPts val="800"/>
              </a:spcAft>
              <a:buNone/>
            </a:pPr>
            <a:r>
              <a:rPr lang="en-IN" dirty="0">
                <a:effectLst/>
                <a:ea typeface="Calibri" panose="020F0502020204030204" pitchFamily="34" charset="0"/>
                <a:cs typeface="Times New Roman" panose="02020603050405020304" pitchFamily="18" charset="0"/>
              </a:rPr>
              <a:t>In this project, I have used two ultrasonic sensors to detect any pulse generated by the object (in this case, our hand) which in turn returns the time taken for the pulse to travel back and forth by getting reflected by the object. This time taken is used to calculate the distance between the sensor and the object.</a:t>
            </a:r>
          </a:p>
          <a:p>
            <a:pPr marL="0" indent="0">
              <a:lnSpc>
                <a:spcPct val="107000"/>
              </a:lnSpc>
              <a:spcAft>
                <a:spcPts val="800"/>
              </a:spcAft>
              <a:buNone/>
            </a:pPr>
            <a:r>
              <a:rPr lang="en-IN" dirty="0">
                <a:effectLst/>
                <a:ea typeface="Calibri" panose="020F0502020204030204" pitchFamily="34" charset="0"/>
                <a:cs typeface="Times New Roman" panose="02020603050405020304" pitchFamily="18" charset="0"/>
              </a:rPr>
              <a:t>Now with this, at different distances, different gestures are taken into account and functions relating to them are performed.</a:t>
            </a:r>
          </a:p>
          <a:p>
            <a:pPr marL="0" indent="0">
              <a:buNone/>
            </a:pPr>
            <a:endParaRPr lang="en-IN" dirty="0"/>
          </a:p>
        </p:txBody>
      </p:sp>
    </p:spTree>
    <p:extLst>
      <p:ext uri="{BB962C8B-B14F-4D97-AF65-F5344CB8AC3E}">
        <p14:creationId xmlns:p14="http://schemas.microsoft.com/office/powerpoint/2010/main" val="2992007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A9E0A-58C4-6504-AB13-B00AD5E4B750}"/>
              </a:ext>
            </a:extLst>
          </p:cNvPr>
          <p:cNvSpPr>
            <a:spLocks noGrp="1"/>
          </p:cNvSpPr>
          <p:nvPr>
            <p:ph type="title"/>
          </p:nvPr>
        </p:nvSpPr>
        <p:spPr/>
        <p:txBody>
          <a:bodyPr/>
          <a:lstStyle/>
          <a:p>
            <a:r>
              <a:rPr lang="en-IN" dirty="0"/>
              <a:t>Description</a:t>
            </a:r>
          </a:p>
        </p:txBody>
      </p:sp>
      <p:sp>
        <p:nvSpPr>
          <p:cNvPr id="3" name="Content Placeholder 2">
            <a:extLst>
              <a:ext uri="{FF2B5EF4-FFF2-40B4-BE49-F238E27FC236}">
                <a16:creationId xmlns:a16="http://schemas.microsoft.com/office/drawing/2014/main" id="{E6F984F9-2098-7BAF-CA03-0A128D2D6FA4}"/>
              </a:ext>
            </a:extLst>
          </p:cNvPr>
          <p:cNvSpPr>
            <a:spLocks noGrp="1"/>
          </p:cNvSpPr>
          <p:nvPr>
            <p:ph idx="1"/>
          </p:nvPr>
        </p:nvSpPr>
        <p:spPr>
          <a:xfrm>
            <a:off x="1083282" y="2097088"/>
            <a:ext cx="10025435" cy="4052048"/>
          </a:xfrm>
        </p:spPr>
        <p:txBody>
          <a:bodyPr>
            <a:noAutofit/>
          </a:bodyPr>
          <a:lstStyle/>
          <a:p>
            <a:pPr marL="0" indent="0">
              <a:lnSpc>
                <a:spcPct val="107000"/>
              </a:lnSpc>
              <a:spcAft>
                <a:spcPts val="800"/>
              </a:spcAft>
              <a:buNone/>
            </a:pPr>
            <a:r>
              <a:rPr lang="en-IN" dirty="0">
                <a:effectLst/>
                <a:ea typeface="Calibri" panose="020F0502020204030204" pitchFamily="34" charset="0"/>
                <a:cs typeface="Times New Roman" panose="02020603050405020304" pitchFamily="18" charset="0"/>
              </a:rPr>
              <a:t>According to the Arduino code, it first calculates the distance between the object and the ultrasonic sensor and according to carious distances, different outputs are given in the Serial port.</a:t>
            </a:r>
          </a:p>
          <a:p>
            <a:pPr marL="0" indent="0">
              <a:lnSpc>
                <a:spcPct val="107000"/>
              </a:lnSpc>
              <a:spcAft>
                <a:spcPts val="800"/>
              </a:spcAft>
              <a:buNone/>
            </a:pPr>
            <a:r>
              <a:rPr lang="en-IN" dirty="0">
                <a:effectLst/>
                <a:ea typeface="Calibri" panose="020F0502020204030204" pitchFamily="34" charset="0"/>
                <a:cs typeface="Times New Roman" panose="02020603050405020304" pitchFamily="18" charset="0"/>
              </a:rPr>
              <a:t>This project uses Python to set the commands to be performed for various gestures.</a:t>
            </a:r>
          </a:p>
          <a:p>
            <a:pPr marL="0" indent="0">
              <a:lnSpc>
                <a:spcPct val="107000"/>
              </a:lnSpc>
              <a:spcAft>
                <a:spcPts val="800"/>
              </a:spcAft>
              <a:buNone/>
            </a:pPr>
            <a:r>
              <a:rPr lang="en-IN" dirty="0">
                <a:effectLst/>
                <a:ea typeface="Calibri" panose="020F0502020204030204" pitchFamily="34" charset="0"/>
                <a:cs typeface="Times New Roman" panose="02020603050405020304" pitchFamily="18" charset="0"/>
              </a:rPr>
              <a:t>The “Serial” output is read by Python’s </a:t>
            </a:r>
            <a:r>
              <a:rPr lang="en-IN" dirty="0" err="1">
                <a:effectLst/>
                <a:ea typeface="Calibri" panose="020F0502020204030204" pitchFamily="34" charset="0"/>
                <a:cs typeface="Times New Roman" panose="02020603050405020304" pitchFamily="18" charset="0"/>
              </a:rPr>
              <a:t>pyserial</a:t>
            </a:r>
            <a:r>
              <a:rPr lang="en-IN" dirty="0">
                <a:effectLst/>
                <a:ea typeface="Calibri" panose="020F0502020204030204" pitchFamily="34" charset="0"/>
                <a:cs typeface="Times New Roman" panose="02020603050405020304" pitchFamily="18" charset="0"/>
              </a:rPr>
              <a:t> module and different commands like pressing spacebar to play/pause video, pressing </a:t>
            </a:r>
            <a:r>
              <a:rPr lang="en-IN" dirty="0" err="1">
                <a:effectLst/>
                <a:ea typeface="Calibri" panose="020F0502020204030204" pitchFamily="34" charset="0"/>
                <a:cs typeface="Times New Roman" panose="02020603050405020304" pitchFamily="18" charset="0"/>
              </a:rPr>
              <a:t>Crtl+right</a:t>
            </a:r>
            <a:r>
              <a:rPr lang="en-IN" dirty="0">
                <a:effectLst/>
                <a:ea typeface="Calibri" panose="020F0502020204030204" pitchFamily="34" charset="0"/>
                <a:cs typeface="Times New Roman" panose="02020603050405020304" pitchFamily="18" charset="0"/>
              </a:rPr>
              <a:t> key to forward the video, and so on.</a:t>
            </a:r>
          </a:p>
          <a:p>
            <a:endParaRPr lang="en-IN" dirty="0"/>
          </a:p>
        </p:txBody>
      </p:sp>
    </p:spTree>
    <p:extLst>
      <p:ext uri="{BB962C8B-B14F-4D97-AF65-F5344CB8AC3E}">
        <p14:creationId xmlns:p14="http://schemas.microsoft.com/office/powerpoint/2010/main" val="2414367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27AE-9C91-9E54-F5C7-12C9C12741D3}"/>
              </a:ext>
            </a:extLst>
          </p:cNvPr>
          <p:cNvSpPr>
            <a:spLocks noGrp="1"/>
          </p:cNvSpPr>
          <p:nvPr>
            <p:ph type="title"/>
          </p:nvPr>
        </p:nvSpPr>
        <p:spPr/>
        <p:txBody>
          <a:bodyPr/>
          <a:lstStyle/>
          <a:p>
            <a:r>
              <a:rPr lang="en-IN" dirty="0"/>
              <a:t>Components used</a:t>
            </a:r>
          </a:p>
        </p:txBody>
      </p:sp>
      <p:sp>
        <p:nvSpPr>
          <p:cNvPr id="3" name="Content Placeholder 2">
            <a:extLst>
              <a:ext uri="{FF2B5EF4-FFF2-40B4-BE49-F238E27FC236}">
                <a16:creationId xmlns:a16="http://schemas.microsoft.com/office/drawing/2014/main" id="{72573B69-F292-64A7-B8B6-850BA681525C}"/>
              </a:ext>
            </a:extLst>
          </p:cNvPr>
          <p:cNvSpPr>
            <a:spLocks noGrp="1"/>
          </p:cNvSpPr>
          <p:nvPr>
            <p:ph idx="1"/>
          </p:nvPr>
        </p:nvSpPr>
        <p:spPr/>
        <p:txBody>
          <a:bodyPr>
            <a:normAutofit/>
          </a:bodyPr>
          <a:lstStyle/>
          <a:p>
            <a:pPr marL="0" indent="0">
              <a:buNone/>
            </a:pPr>
            <a:r>
              <a:rPr lang="en-IN" dirty="0"/>
              <a:t>Arduino Uno R3</a:t>
            </a:r>
          </a:p>
          <a:p>
            <a:pPr marL="0" indent="0">
              <a:buNone/>
            </a:pPr>
            <a:endParaRPr lang="en-IN" dirty="0"/>
          </a:p>
          <a:p>
            <a:pPr marL="0" indent="0">
              <a:buNone/>
            </a:pPr>
            <a:endParaRPr lang="en-IN" dirty="0"/>
          </a:p>
          <a:p>
            <a:pPr marL="0" indent="0">
              <a:buNone/>
            </a:pPr>
            <a:r>
              <a:rPr lang="en-IN" dirty="0"/>
              <a:t>HC-SRO4 Ultrasonic Sensor </a:t>
            </a:r>
          </a:p>
          <a:p>
            <a:pPr marL="0" indent="0">
              <a:buNone/>
            </a:pPr>
            <a:r>
              <a:rPr lang="en-IN" dirty="0"/>
              <a:t> </a:t>
            </a:r>
          </a:p>
        </p:txBody>
      </p:sp>
      <p:pic>
        <p:nvPicPr>
          <p:cNvPr id="4" name="Picture 3">
            <a:extLst>
              <a:ext uri="{FF2B5EF4-FFF2-40B4-BE49-F238E27FC236}">
                <a16:creationId xmlns:a16="http://schemas.microsoft.com/office/drawing/2014/main" id="{9E6F191C-5E23-AFC2-BCB0-7DB8304FACAB}"/>
              </a:ext>
            </a:extLst>
          </p:cNvPr>
          <p:cNvPicPr>
            <a:picLocks noChangeAspect="1"/>
          </p:cNvPicPr>
          <p:nvPr/>
        </p:nvPicPr>
        <p:blipFill>
          <a:blip r:embed="rId2"/>
          <a:stretch>
            <a:fillRect/>
          </a:stretch>
        </p:blipFill>
        <p:spPr>
          <a:xfrm>
            <a:off x="3435144" y="2145864"/>
            <a:ext cx="2497903" cy="1874480"/>
          </a:xfrm>
          <a:prstGeom prst="rect">
            <a:avLst/>
          </a:prstGeom>
        </p:spPr>
      </p:pic>
      <p:pic>
        <p:nvPicPr>
          <p:cNvPr id="5" name="Picture 4" descr="Unique India Ultrasonic Distance Sensor HC-SR04 : Amazon.in: Industrial &amp;  Scientific">
            <a:extLst>
              <a:ext uri="{FF2B5EF4-FFF2-40B4-BE49-F238E27FC236}">
                <a16:creationId xmlns:a16="http://schemas.microsoft.com/office/drawing/2014/main" id="{E9F47CBF-E237-9389-E341-F666B85A46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35144" y="4497411"/>
            <a:ext cx="1886643" cy="1777931"/>
          </a:xfrm>
          <a:prstGeom prst="rect">
            <a:avLst/>
          </a:prstGeom>
          <a:noFill/>
          <a:ln>
            <a:noFill/>
          </a:ln>
        </p:spPr>
      </p:pic>
      <p:sp>
        <p:nvSpPr>
          <p:cNvPr id="6" name="TextBox 5">
            <a:extLst>
              <a:ext uri="{FF2B5EF4-FFF2-40B4-BE49-F238E27FC236}">
                <a16:creationId xmlns:a16="http://schemas.microsoft.com/office/drawing/2014/main" id="{2F3C5ACB-5888-113A-5F32-B3B295AE072B}"/>
              </a:ext>
            </a:extLst>
          </p:cNvPr>
          <p:cNvSpPr txBox="1"/>
          <p:nvPr/>
        </p:nvSpPr>
        <p:spPr>
          <a:xfrm>
            <a:off x="7494494" y="1712259"/>
            <a:ext cx="3451412" cy="400110"/>
          </a:xfrm>
          <a:prstGeom prst="rect">
            <a:avLst/>
          </a:prstGeom>
          <a:noFill/>
        </p:spPr>
        <p:txBody>
          <a:bodyPr wrap="square" rtlCol="0">
            <a:spAutoFit/>
          </a:bodyPr>
          <a:lstStyle/>
          <a:p>
            <a:r>
              <a:rPr lang="en-IN" dirty="0"/>
              <a:t>Jumper </a:t>
            </a:r>
            <a:r>
              <a:rPr lang="en-IN" sz="2000" dirty="0"/>
              <a:t>Wires</a:t>
            </a:r>
            <a:r>
              <a:rPr lang="en-IN" dirty="0"/>
              <a:t>, Breadboard</a:t>
            </a:r>
          </a:p>
        </p:txBody>
      </p:sp>
      <p:pic>
        <p:nvPicPr>
          <p:cNvPr id="7" name="Picture 6" descr="MALE TO MALE JUMPER WIRES 10 PCS - 20 CM">
            <a:extLst>
              <a:ext uri="{FF2B5EF4-FFF2-40B4-BE49-F238E27FC236}">
                <a16:creationId xmlns:a16="http://schemas.microsoft.com/office/drawing/2014/main" id="{7A19EFB6-2812-250F-36B0-C54E51D5B0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5376" y="2112369"/>
            <a:ext cx="2270760" cy="2270760"/>
          </a:xfrm>
          <a:prstGeom prst="rect">
            <a:avLst/>
          </a:prstGeom>
          <a:noFill/>
          <a:ln>
            <a:noFill/>
          </a:ln>
        </p:spPr>
      </p:pic>
      <p:pic>
        <p:nvPicPr>
          <p:cNvPr id="8" name="Picture 7" descr="55 mm Stainless Steel Breadboard GL12, White at Rs 45/piece in Mumbai | ID:  9140710988">
            <a:extLst>
              <a:ext uri="{FF2B5EF4-FFF2-40B4-BE49-F238E27FC236}">
                <a16:creationId xmlns:a16="http://schemas.microsoft.com/office/drawing/2014/main" id="{2EDEA516-9E2F-0F08-D8B5-693582C18E2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57723" y="4497411"/>
            <a:ext cx="2098413" cy="2098413"/>
          </a:xfrm>
          <a:prstGeom prst="rect">
            <a:avLst/>
          </a:prstGeom>
          <a:noFill/>
          <a:ln>
            <a:noFill/>
          </a:ln>
        </p:spPr>
      </p:pic>
    </p:spTree>
    <p:extLst>
      <p:ext uri="{BB962C8B-B14F-4D97-AF65-F5344CB8AC3E}">
        <p14:creationId xmlns:p14="http://schemas.microsoft.com/office/powerpoint/2010/main" val="3193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65F0C-BBB8-235A-3C69-C89B11DE2272}"/>
              </a:ext>
            </a:extLst>
          </p:cNvPr>
          <p:cNvSpPr>
            <a:spLocks noGrp="1"/>
          </p:cNvSpPr>
          <p:nvPr>
            <p:ph type="title"/>
          </p:nvPr>
        </p:nvSpPr>
        <p:spPr/>
        <p:txBody>
          <a:bodyPr/>
          <a:lstStyle/>
          <a:p>
            <a:r>
              <a:rPr lang="en-IN" dirty="0"/>
              <a:t>CIRCUIT DIAGRAM</a:t>
            </a:r>
          </a:p>
        </p:txBody>
      </p:sp>
      <p:pic>
        <p:nvPicPr>
          <p:cNvPr id="4" name="Content Placeholder 3" descr="Control your Computer with Hand Gestures using Arduino Circuit">
            <a:extLst>
              <a:ext uri="{FF2B5EF4-FFF2-40B4-BE49-F238E27FC236}">
                <a16:creationId xmlns:a16="http://schemas.microsoft.com/office/drawing/2014/main" id="{0B3F13D5-DA71-A36D-C88A-1FD2D305AA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4996" y="2249488"/>
            <a:ext cx="9438834" cy="3541712"/>
          </a:xfrm>
          <a:prstGeom prst="rect">
            <a:avLst/>
          </a:prstGeom>
          <a:noFill/>
          <a:ln>
            <a:noFill/>
          </a:ln>
        </p:spPr>
      </p:pic>
    </p:spTree>
    <p:extLst>
      <p:ext uri="{BB962C8B-B14F-4D97-AF65-F5344CB8AC3E}">
        <p14:creationId xmlns:p14="http://schemas.microsoft.com/office/powerpoint/2010/main" val="1672560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0FF5-89CB-47DD-7ACA-25E4AA3F7802}"/>
              </a:ext>
            </a:extLst>
          </p:cNvPr>
          <p:cNvSpPr>
            <a:spLocks noGrp="1"/>
          </p:cNvSpPr>
          <p:nvPr>
            <p:ph type="title"/>
          </p:nvPr>
        </p:nvSpPr>
        <p:spPr/>
        <p:txBody>
          <a:bodyPr/>
          <a:lstStyle/>
          <a:p>
            <a:r>
              <a:rPr lang="en-IN" dirty="0"/>
              <a:t>Full circuit Images</a:t>
            </a:r>
          </a:p>
        </p:txBody>
      </p:sp>
      <p:pic>
        <p:nvPicPr>
          <p:cNvPr id="4" name="Content Placeholder 3">
            <a:extLst>
              <a:ext uri="{FF2B5EF4-FFF2-40B4-BE49-F238E27FC236}">
                <a16:creationId xmlns:a16="http://schemas.microsoft.com/office/drawing/2014/main" id="{5A06D9AC-4780-4918-9258-17D974EE92DA}"/>
              </a:ext>
            </a:extLst>
          </p:cNvPr>
          <p:cNvPicPr>
            <a:picLocks noGrp="1" noChangeAspect="1"/>
          </p:cNvPicPr>
          <p:nvPr>
            <p:ph idx="1"/>
          </p:nvPr>
        </p:nvPicPr>
        <p:blipFill>
          <a:blip r:embed="rId2"/>
          <a:stretch>
            <a:fillRect/>
          </a:stretch>
        </p:blipFill>
        <p:spPr>
          <a:xfrm rot="5400000">
            <a:off x="1618784" y="1403055"/>
            <a:ext cx="3593538" cy="4805081"/>
          </a:xfrm>
          <a:prstGeom prst="rect">
            <a:avLst/>
          </a:prstGeom>
        </p:spPr>
      </p:pic>
      <p:pic>
        <p:nvPicPr>
          <p:cNvPr id="5" name="Picture 4">
            <a:extLst>
              <a:ext uri="{FF2B5EF4-FFF2-40B4-BE49-F238E27FC236}">
                <a16:creationId xmlns:a16="http://schemas.microsoft.com/office/drawing/2014/main" id="{847734F6-DD37-EF19-7364-0DFC334227F3}"/>
              </a:ext>
            </a:extLst>
          </p:cNvPr>
          <p:cNvPicPr>
            <a:picLocks noChangeAspect="1"/>
          </p:cNvPicPr>
          <p:nvPr/>
        </p:nvPicPr>
        <p:blipFill>
          <a:blip r:embed="rId3"/>
          <a:stretch>
            <a:fillRect/>
          </a:stretch>
        </p:blipFill>
        <p:spPr>
          <a:xfrm>
            <a:off x="6094412" y="1998093"/>
            <a:ext cx="4805082" cy="3604272"/>
          </a:xfrm>
          <a:prstGeom prst="rect">
            <a:avLst/>
          </a:prstGeom>
        </p:spPr>
      </p:pic>
    </p:spTree>
    <p:extLst>
      <p:ext uri="{BB962C8B-B14F-4D97-AF65-F5344CB8AC3E}">
        <p14:creationId xmlns:p14="http://schemas.microsoft.com/office/powerpoint/2010/main" val="3222130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981E8-66CB-F0BF-4837-68B749D2C9EF}"/>
              </a:ext>
            </a:extLst>
          </p:cNvPr>
          <p:cNvSpPr>
            <a:spLocks noGrp="1"/>
          </p:cNvSpPr>
          <p:nvPr>
            <p:ph type="title"/>
          </p:nvPr>
        </p:nvSpPr>
        <p:spPr/>
        <p:txBody>
          <a:bodyPr/>
          <a:lstStyle/>
          <a:p>
            <a:r>
              <a:rPr lang="en-IN" dirty="0"/>
              <a:t>Connections</a:t>
            </a:r>
          </a:p>
        </p:txBody>
      </p:sp>
      <p:sp>
        <p:nvSpPr>
          <p:cNvPr id="3" name="Content Placeholder 2">
            <a:extLst>
              <a:ext uri="{FF2B5EF4-FFF2-40B4-BE49-F238E27FC236}">
                <a16:creationId xmlns:a16="http://schemas.microsoft.com/office/drawing/2014/main" id="{77CAF469-237C-3C9D-78A5-6962D59D6D1B}"/>
              </a:ext>
            </a:extLst>
          </p:cNvPr>
          <p:cNvSpPr>
            <a:spLocks noGrp="1"/>
          </p:cNvSpPr>
          <p:nvPr>
            <p:ph idx="1"/>
          </p:nvPr>
        </p:nvSpPr>
        <p:spPr>
          <a:xfrm>
            <a:off x="1141412" y="2249486"/>
            <a:ext cx="10297553" cy="3873407"/>
          </a:xfrm>
        </p:spPr>
        <p:txBody>
          <a:bodyPr>
            <a:normAutofit/>
          </a:bodyPr>
          <a:lstStyle/>
          <a:p>
            <a:pPr>
              <a:lnSpc>
                <a:spcPct val="107000"/>
              </a:lnSpc>
              <a:spcAft>
                <a:spcPts val="800"/>
              </a:spcAft>
            </a:pPr>
            <a:r>
              <a:rPr lang="en-IN" dirty="0">
                <a:effectLst/>
                <a:ea typeface="Calibri" panose="020F0502020204030204" pitchFamily="34" charset="0"/>
                <a:cs typeface="Times New Roman" panose="02020603050405020304" pitchFamily="18" charset="0"/>
              </a:rPr>
              <a:t>Trig Pin (Sensor 1) - D1 (Arduino)</a:t>
            </a:r>
          </a:p>
          <a:p>
            <a:pPr>
              <a:lnSpc>
                <a:spcPct val="107000"/>
              </a:lnSpc>
              <a:spcAft>
                <a:spcPts val="800"/>
              </a:spcAft>
            </a:pPr>
            <a:r>
              <a:rPr lang="en-IN" dirty="0">
                <a:effectLst/>
                <a:ea typeface="Calibri" panose="020F0502020204030204" pitchFamily="34" charset="0"/>
                <a:cs typeface="Times New Roman" panose="02020603050405020304" pitchFamily="18" charset="0"/>
              </a:rPr>
              <a:t>Echo Pin (Sensor 1) - D2 (Arduino)</a:t>
            </a:r>
          </a:p>
          <a:p>
            <a:pPr>
              <a:lnSpc>
                <a:spcPct val="107000"/>
              </a:lnSpc>
              <a:spcAft>
                <a:spcPts val="800"/>
              </a:spcAft>
            </a:pPr>
            <a:r>
              <a:rPr lang="en-IN" dirty="0">
                <a:effectLst/>
                <a:ea typeface="Calibri" panose="020F0502020204030204" pitchFamily="34" charset="0"/>
                <a:cs typeface="Times New Roman" panose="02020603050405020304" pitchFamily="18" charset="0"/>
              </a:rPr>
              <a:t>Trig Pin (Sensor 2) - D3 (Arduino)</a:t>
            </a:r>
          </a:p>
          <a:p>
            <a:pPr>
              <a:lnSpc>
                <a:spcPct val="107000"/>
              </a:lnSpc>
              <a:spcAft>
                <a:spcPts val="800"/>
              </a:spcAft>
            </a:pPr>
            <a:r>
              <a:rPr lang="en-IN" dirty="0">
                <a:effectLst/>
                <a:ea typeface="Calibri" panose="020F0502020204030204" pitchFamily="34" charset="0"/>
                <a:cs typeface="Times New Roman" panose="02020603050405020304" pitchFamily="18" charset="0"/>
              </a:rPr>
              <a:t>Echo Pin (Sensor 2) - D4 (Arduino)</a:t>
            </a:r>
          </a:p>
          <a:p>
            <a:pPr>
              <a:lnSpc>
                <a:spcPct val="107000"/>
              </a:lnSpc>
              <a:spcAft>
                <a:spcPts val="800"/>
              </a:spcAft>
            </a:pPr>
            <a:r>
              <a:rPr lang="en-IN" dirty="0" err="1">
                <a:effectLst/>
                <a:ea typeface="Calibri" panose="020F0502020204030204" pitchFamily="34" charset="0"/>
                <a:cs typeface="Times New Roman" panose="02020603050405020304" pitchFamily="18" charset="0"/>
              </a:rPr>
              <a:t>Gnd</a:t>
            </a:r>
            <a:r>
              <a:rPr lang="en-IN" dirty="0">
                <a:effectLst/>
                <a:ea typeface="Calibri" panose="020F0502020204030204" pitchFamily="34" charset="0"/>
                <a:cs typeface="Times New Roman" panose="02020603050405020304" pitchFamily="18" charset="0"/>
              </a:rPr>
              <a:t> pin of both sensors – </a:t>
            </a:r>
            <a:r>
              <a:rPr lang="en-IN" dirty="0" err="1">
                <a:effectLst/>
                <a:ea typeface="Calibri" panose="020F0502020204030204" pitchFamily="34" charset="0"/>
                <a:cs typeface="Times New Roman" panose="02020603050405020304" pitchFamily="18" charset="0"/>
              </a:rPr>
              <a:t>Gnd</a:t>
            </a:r>
            <a:r>
              <a:rPr lang="en-IN" dirty="0">
                <a:effectLst/>
                <a:ea typeface="Calibri" panose="020F0502020204030204" pitchFamily="34" charset="0"/>
                <a:cs typeface="Times New Roman" panose="02020603050405020304" pitchFamily="18" charset="0"/>
              </a:rPr>
              <a:t> of Arduino</a:t>
            </a:r>
          </a:p>
          <a:p>
            <a:pPr>
              <a:lnSpc>
                <a:spcPct val="107000"/>
              </a:lnSpc>
              <a:spcAft>
                <a:spcPts val="800"/>
              </a:spcAft>
            </a:pPr>
            <a:r>
              <a:rPr lang="en-IN" dirty="0">
                <a:effectLst/>
                <a:ea typeface="Calibri" panose="020F0502020204030204" pitchFamily="34" charset="0"/>
                <a:cs typeface="Times New Roman" panose="02020603050405020304" pitchFamily="18" charset="0"/>
              </a:rPr>
              <a:t>VCC pin of both sensors – 5V of Arduino</a:t>
            </a:r>
          </a:p>
        </p:txBody>
      </p:sp>
    </p:spTree>
    <p:extLst>
      <p:ext uri="{BB962C8B-B14F-4D97-AF65-F5344CB8AC3E}">
        <p14:creationId xmlns:p14="http://schemas.microsoft.com/office/powerpoint/2010/main" val="1720477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C03E0-EAA2-F960-A175-E56084DF3EFA}"/>
              </a:ext>
            </a:extLst>
          </p:cNvPr>
          <p:cNvSpPr>
            <a:spLocks noGrp="1"/>
          </p:cNvSpPr>
          <p:nvPr>
            <p:ph type="title"/>
          </p:nvPr>
        </p:nvSpPr>
        <p:spPr/>
        <p:txBody>
          <a:bodyPr/>
          <a:lstStyle/>
          <a:p>
            <a:r>
              <a:rPr lang="en-IN" dirty="0"/>
              <a:t>Functions and Hand gestures </a:t>
            </a:r>
          </a:p>
        </p:txBody>
      </p:sp>
      <p:sp>
        <p:nvSpPr>
          <p:cNvPr id="3" name="Content Placeholder 2">
            <a:extLst>
              <a:ext uri="{FF2B5EF4-FFF2-40B4-BE49-F238E27FC236}">
                <a16:creationId xmlns:a16="http://schemas.microsoft.com/office/drawing/2014/main" id="{774EBBD7-7E0B-9394-3C30-03B5C79350E8}"/>
              </a:ext>
            </a:extLst>
          </p:cNvPr>
          <p:cNvSpPr>
            <a:spLocks noGrp="1"/>
          </p:cNvSpPr>
          <p:nvPr>
            <p:ph idx="1"/>
          </p:nvPr>
        </p:nvSpPr>
        <p:spPr>
          <a:xfrm>
            <a:off x="1141413" y="1926804"/>
            <a:ext cx="10261694" cy="4312678"/>
          </a:xfrm>
        </p:spPr>
        <p:txBody>
          <a:bodyPr>
            <a:normAutofit/>
          </a:bodyPr>
          <a:lstStyle/>
          <a:p>
            <a:pPr marL="342900" lvl="0" indent="-342900">
              <a:lnSpc>
                <a:spcPct val="107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Both hands in-front of sensors : Play/Pause Video</a:t>
            </a:r>
          </a:p>
          <a:p>
            <a:pPr marL="342900" lvl="0" indent="-342900">
              <a:lnSpc>
                <a:spcPct val="107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Right Hand in-front of right sensor: Right Locked</a:t>
            </a:r>
          </a:p>
          <a:p>
            <a:pPr marL="342900" lvl="0" indent="-342900">
              <a:lnSpc>
                <a:spcPct val="107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Right Hand pushed in: Rewind</a:t>
            </a:r>
          </a:p>
          <a:p>
            <a:pPr marL="342900" lvl="0" indent="-342900">
              <a:lnSpc>
                <a:spcPct val="107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Right Hand pulled away: Forward</a:t>
            </a:r>
          </a:p>
          <a:p>
            <a:pPr marL="342900" lvl="0" indent="-342900">
              <a:lnSpc>
                <a:spcPct val="107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Left Hand in-front of right sensor: Left Locked</a:t>
            </a:r>
          </a:p>
          <a:p>
            <a:pPr marL="342900" lvl="0" indent="-342900">
              <a:lnSpc>
                <a:spcPct val="107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Left Hand pushed in: Volume Down</a:t>
            </a:r>
          </a:p>
          <a:p>
            <a:pPr marL="342900" lvl="0" indent="-342900">
              <a:lnSpc>
                <a:spcPct val="107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Left Hand pulled away: Volume Up</a:t>
            </a:r>
          </a:p>
          <a:p>
            <a:pPr marL="342900" lvl="0" indent="-342900">
              <a:lnSpc>
                <a:spcPct val="107000"/>
              </a:lnSpc>
              <a:spcAft>
                <a:spcPts val="800"/>
              </a:spcAft>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Any hand put really close to sensor: Play Next in queue </a:t>
            </a:r>
          </a:p>
          <a:p>
            <a:endParaRPr lang="en-IN" dirty="0"/>
          </a:p>
        </p:txBody>
      </p:sp>
    </p:spTree>
    <p:extLst>
      <p:ext uri="{BB962C8B-B14F-4D97-AF65-F5344CB8AC3E}">
        <p14:creationId xmlns:p14="http://schemas.microsoft.com/office/powerpoint/2010/main" val="6847837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21</TotalTime>
  <Words>483</Words>
  <Application>Microsoft Office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Symbol</vt:lpstr>
      <vt:lpstr>Tw Cen MT</vt:lpstr>
      <vt:lpstr>Circuit</vt:lpstr>
      <vt:lpstr>CS209/CS210 COMPUTER ARCHITECTURE PROJECT   TOPIC: ARDUINO BASED HAND GESTURE CONTROL SYSTEM </vt:lpstr>
      <vt:lpstr>About Project</vt:lpstr>
      <vt:lpstr>INTRODUCTION</vt:lpstr>
      <vt:lpstr>Description</vt:lpstr>
      <vt:lpstr>Components used</vt:lpstr>
      <vt:lpstr>CIRCUIT DIAGRAM</vt:lpstr>
      <vt:lpstr>Full circuit Images</vt:lpstr>
      <vt:lpstr>Connections</vt:lpstr>
      <vt:lpstr>Functions and Hand gestures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CS209/CS210 COMPUTER ARCHITECTURE PROJECT   TOPIC: ARDUINO BASED HAND GESTURE CONTROL SYSTEM </dc:title>
  <dc:creator>Bhavika Choudhary</dc:creator>
  <cp:lastModifiedBy>Bhavika Choudhary</cp:lastModifiedBy>
  <cp:revision>1</cp:revision>
  <dcterms:created xsi:type="dcterms:W3CDTF">2022-12-02T17:06:22Z</dcterms:created>
  <dcterms:modified xsi:type="dcterms:W3CDTF">2022-12-02T17:27:31Z</dcterms:modified>
</cp:coreProperties>
</file>